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7" r:id="rId4"/>
    <p:sldId id="268" r:id="rId5"/>
    <p:sldId id="301" r:id="rId6"/>
    <p:sldId id="302" r:id="rId7"/>
    <p:sldId id="269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89424" autoAdjust="0"/>
  </p:normalViewPr>
  <p:slideViewPr>
    <p:cSldViewPr snapToGrid="0">
      <p:cViewPr varScale="1">
        <p:scale>
          <a:sx n="57" d="100"/>
          <a:sy n="57" d="100"/>
        </p:scale>
        <p:origin x="108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110E9-6CB1-43F5-82AB-5362EA871826}" type="datetimeFigureOut">
              <a:rPr lang="nl-NL" smtClean="0"/>
              <a:t>15-4-2020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ACC89-FBE0-44B1-9971-18456868FB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02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CC89-FBE0-44B1-9971-18456868FB9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42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CC89-FBE0-44B1-9971-18456868FB9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05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954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2751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0" y="368515"/>
            <a:ext cx="2101430" cy="10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2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35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12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AA7AF4-39F9-40E5-A76E-4D42D499E2A7}" type="datetimeFigureOut">
              <a:rPr lang="nl-NL" smtClean="0"/>
              <a:t>15-4-2020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96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08400" y="2247901"/>
            <a:ext cx="8483600" cy="20748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708400" y="4414838"/>
            <a:ext cx="8483600" cy="20875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0" y="368515"/>
            <a:ext cx="2101430" cy="1076536"/>
          </a:xfrm>
          <a:prstGeom prst="rect">
            <a:avLst/>
          </a:prstGeom>
        </p:spPr>
      </p:pic>
      <p:sp>
        <p:nvSpPr>
          <p:cNvPr id="8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0" y="1741486"/>
            <a:ext cx="3708400" cy="51165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824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46527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6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3213101"/>
            <a:ext cx="11404600" cy="13493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4589463"/>
            <a:ext cx="11404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0" y="1"/>
            <a:ext cx="12192000" cy="3213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2532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/>
          <a:lstStyle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1500" cy="4351338"/>
          </a:xfrm>
        </p:spPr>
        <p:txBody>
          <a:bodyPr/>
          <a:lstStyle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06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+ icon/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15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381000" y="4419600"/>
            <a:ext cx="56388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14"/>
          </p:nvPr>
        </p:nvSpPr>
        <p:spPr>
          <a:xfrm>
            <a:off x="381000" y="3898900"/>
            <a:ext cx="56388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173788" y="4419600"/>
            <a:ext cx="5649912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6173788" y="3898900"/>
            <a:ext cx="5649912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48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drie + icon/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064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4064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14"/>
          </p:nvPr>
        </p:nvSpPr>
        <p:spPr>
          <a:xfrm>
            <a:off x="4064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inhoud 2"/>
          <p:cNvSpPr>
            <a:spLocks noGrp="1"/>
          </p:cNvSpPr>
          <p:nvPr>
            <p:ph sz="half" idx="15"/>
          </p:nvPr>
        </p:nvSpPr>
        <p:spPr>
          <a:xfrm>
            <a:off x="82677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82677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3"/>
          <p:cNvSpPr>
            <a:spLocks noGrp="1"/>
          </p:cNvSpPr>
          <p:nvPr>
            <p:ph type="body" sz="half" idx="17"/>
          </p:nvPr>
        </p:nvSpPr>
        <p:spPr>
          <a:xfrm>
            <a:off x="82677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sz="half" idx="18"/>
          </p:nvPr>
        </p:nvSpPr>
        <p:spPr>
          <a:xfrm>
            <a:off x="43688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43688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tekst 3"/>
          <p:cNvSpPr>
            <a:spLocks noGrp="1"/>
          </p:cNvSpPr>
          <p:nvPr>
            <p:ph type="body" sz="half" idx="20"/>
          </p:nvPr>
        </p:nvSpPr>
        <p:spPr>
          <a:xfrm>
            <a:off x="43688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24" name="Rechte verbindingslijn 23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72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55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681163"/>
            <a:ext cx="56165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1000" y="2505075"/>
            <a:ext cx="5616575" cy="3684588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64200" cy="3684588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Rechte verbindingslijn 9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66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21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500188"/>
            <a:ext cx="11442700" cy="467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788150" y="6356350"/>
            <a:ext cx="4526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81000" y="63436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7F967CD7-E635-4188-A2E7-278E8CFDF2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89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60" r:id="rId6"/>
    <p:sldLayoutId id="2147483661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pdeskwater.nl/onderwerpen/emissiebeheer/agrarisch/open-teelt/driftreducerende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ntwikkelcentrum.nl/provisioning/video/play/OC-37074-4-27d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Uitvoeren gewasbescherming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 basis van Cursusboek Uitvoeren gewasbescherming Versie 2020, Hoofdstuk 9</a:t>
            </a:r>
          </a:p>
        </p:txBody>
      </p:sp>
      <p:pic>
        <p:nvPicPr>
          <p:cNvPr id="8" name="Tijdelijke aanduiding voor afbeelding 7" descr="Afbeelding met buiten, plant, groen, groot&#10;&#10;Automatisch gegenereerde beschrijving">
            <a:extLst>
              <a:ext uri="{FF2B5EF4-FFF2-40B4-BE49-F238E27FC236}">
                <a16:creationId xmlns:a16="http://schemas.microsoft.com/office/drawing/2014/main" id="{E14F72AA-09E7-481D-BAAE-8A8FD1C21D0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6" b="42760"/>
          <a:stretch/>
        </p:blipFill>
        <p:spPr>
          <a:xfrm>
            <a:off x="0" y="0"/>
            <a:ext cx="12192000" cy="3168870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DFF3D26-585B-43CD-AB91-AA58E8DC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313" y="5233271"/>
            <a:ext cx="3115974" cy="8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4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530C9A-38FB-448B-94B1-E08E39B6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</p:spPr>
        <p:txBody>
          <a:bodyPr/>
          <a:lstStyle/>
          <a:p>
            <a:r>
              <a:rPr lang="en-US" dirty="0" err="1"/>
              <a:t>Onderhoud</a:t>
            </a:r>
            <a:r>
              <a:rPr lang="en-US" dirty="0"/>
              <a:t> </a:t>
            </a:r>
            <a:r>
              <a:rPr lang="en-US" dirty="0" err="1"/>
              <a:t>spuitdop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CE283D-7B37-46B2-9133-D809DADE6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Controleer</a:t>
            </a:r>
            <a:r>
              <a:rPr lang="en-US" dirty="0"/>
              <a:t> of </a:t>
            </a:r>
            <a:r>
              <a:rPr lang="en-US" dirty="0" err="1"/>
              <a:t>afgifte</a:t>
            </a:r>
            <a:r>
              <a:rPr lang="en-US" dirty="0"/>
              <a:t> </a:t>
            </a:r>
            <a:r>
              <a:rPr lang="en-US" dirty="0" err="1"/>
              <a:t>regelmatig</a:t>
            </a:r>
            <a:r>
              <a:rPr lang="en-US" dirty="0"/>
              <a:t> is</a:t>
            </a:r>
          </a:p>
          <a:p>
            <a:r>
              <a:rPr lang="en-US" dirty="0" err="1"/>
              <a:t>Verstopping</a:t>
            </a:r>
            <a:endParaRPr lang="en-US" dirty="0"/>
          </a:p>
          <a:p>
            <a:r>
              <a:rPr lang="en-US" dirty="0" err="1"/>
              <a:t>Spuitbeeld</a:t>
            </a:r>
            <a:r>
              <a:rPr lang="en-US" dirty="0"/>
              <a:t> </a:t>
            </a:r>
            <a:r>
              <a:rPr lang="en-US" dirty="0" err="1"/>
              <a:t>ongelijk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Venturidoppen</a:t>
            </a:r>
            <a:r>
              <a:rPr lang="en-US" dirty="0"/>
              <a:t> </a:t>
            </a:r>
          </a:p>
          <a:p>
            <a:r>
              <a:rPr lang="en-US" dirty="0"/>
              <a:t>Extra </a:t>
            </a:r>
            <a:r>
              <a:rPr lang="en-US" dirty="0" err="1"/>
              <a:t>gevoelig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verstoppen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Schoonmaken</a:t>
            </a:r>
            <a:r>
              <a:rPr lang="en-US" dirty="0"/>
              <a:t> met </a:t>
            </a:r>
            <a:r>
              <a:rPr lang="en-US" dirty="0" err="1"/>
              <a:t>kunststof</a:t>
            </a:r>
            <a:r>
              <a:rPr lang="en-US" dirty="0"/>
              <a:t> </a:t>
            </a:r>
            <a:r>
              <a:rPr lang="en-US" dirty="0" err="1"/>
              <a:t>tandenborstel</a:t>
            </a:r>
            <a:r>
              <a:rPr lang="en-US" dirty="0"/>
              <a:t> en/of </a:t>
            </a:r>
            <a:r>
              <a:rPr lang="en-US" dirty="0" err="1"/>
              <a:t>reiningsmiddel</a:t>
            </a:r>
            <a:endParaRPr lang="en-US" dirty="0"/>
          </a:p>
        </p:txBody>
      </p:sp>
      <p:pic>
        <p:nvPicPr>
          <p:cNvPr id="5" name="Tijdelijke aanduiding voor inhoud 4" descr="Afbeelding met binnen, gebouw, tafel, trein&#10;&#10;Automatisch gegenereerde beschrijving">
            <a:extLst>
              <a:ext uri="{FF2B5EF4-FFF2-40B4-BE49-F238E27FC236}">
                <a16:creationId xmlns:a16="http://schemas.microsoft.com/office/drawing/2014/main" id="{98992DEB-F586-4399-9013-16DDCBA2B2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r="-3" b="-3"/>
          <a:stretch/>
        </p:blipFill>
        <p:spPr>
          <a:xfrm>
            <a:off x="6172200" y="1825625"/>
            <a:ext cx="5651500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388173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32534-6C05-49DB-ADAE-BF5BE043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F4E0B5-F6E7-4E66-8AA7-CDC2DAB9C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1. Op welke manieren kun je spuitdruppels maken?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Druk, lucht of </a:t>
            </a:r>
            <a:r>
              <a:rPr lang="nl-NL" dirty="0" err="1">
                <a:solidFill>
                  <a:srgbClr val="FF0000"/>
                </a:solidFill>
              </a:rPr>
              <a:t>schijfvernevelen</a:t>
            </a:r>
            <a:r>
              <a:rPr lang="nl-NL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nl-NL" dirty="0"/>
              <a:t>2. Welke type spuitdop wordt het meest gebruikt?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Spleetdop</a:t>
            </a:r>
          </a:p>
          <a:p>
            <a:pPr marL="0" indent="0">
              <a:buNone/>
            </a:pPr>
            <a:r>
              <a:rPr lang="nl-NL" dirty="0"/>
              <a:t>3. Wat betekent de code 8003 VP op een spuitdop?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Tophoek 80 graden, afgifte 0.3 gallon per minuut bij 2.8 bar (praktijk 0,3x4=1,2 l/min), ISO kleur, kunststof.</a:t>
            </a:r>
          </a:p>
          <a:p>
            <a:pPr marL="0" indent="0">
              <a:buNone/>
            </a:pPr>
            <a:r>
              <a:rPr lang="nl-NL" dirty="0"/>
              <a:t>4. Bij welke bespuiting is de meeste kans op verwaaiing of drift? Bij 2F of 4M. Leg je antwoord uit.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Dop 2F geeft een fijner spuitbeeld dan 4M, dus meer drift.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810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14AE3-120D-4701-BFBD-B29F0A1C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Kiezen van de juiste spuitdop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D8E93C-E2B5-4486-8A2D-2EDB2A913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Hoeveel vloeistof per hectare</a:t>
            </a:r>
          </a:p>
          <a:p>
            <a:r>
              <a:rPr lang="nl-NL" dirty="0"/>
              <a:t>Wat is de rijsnelheid</a:t>
            </a:r>
          </a:p>
          <a:p>
            <a:r>
              <a:rPr lang="nl-NL" dirty="0"/>
              <a:t>Welke spuitdruk</a:t>
            </a:r>
          </a:p>
          <a:p>
            <a:r>
              <a:rPr lang="nl-NL" dirty="0"/>
              <a:t>Wettelijke eisen en driftreductie</a:t>
            </a:r>
          </a:p>
        </p:txBody>
      </p:sp>
      <p:sp>
        <p:nvSpPr>
          <p:cNvPr id="4" name="Actieknop: Video 3">
            <a:hlinkClick r:id="rId2" highlightClick="1"/>
            <a:extLst>
              <a:ext uri="{FF2B5EF4-FFF2-40B4-BE49-F238E27FC236}">
                <a16:creationId xmlns:a16="http://schemas.microsoft.com/office/drawing/2014/main" id="{8351BF15-CD67-413E-8FDE-19868717E8A7}"/>
              </a:ext>
            </a:extLst>
          </p:cNvPr>
          <p:cNvSpPr/>
          <p:nvPr/>
        </p:nvSpPr>
        <p:spPr>
          <a:xfrm>
            <a:off x="6790267" y="3139546"/>
            <a:ext cx="2549482" cy="221826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www.helpdeskwater.nl</a:t>
            </a:r>
          </a:p>
        </p:txBody>
      </p:sp>
    </p:spTree>
    <p:extLst>
      <p:ext uri="{BB962C8B-B14F-4D97-AF65-F5344CB8AC3E}">
        <p14:creationId xmlns:p14="http://schemas.microsoft.com/office/powerpoint/2010/main" val="914821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287FF2-FD66-41CC-A919-265DE7A8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Doppentabel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F1BD21-B46F-42A6-85B3-BBB6B83F4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681263A-D4DE-44F0-AF51-420CE123E7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066369"/>
              </p:ext>
            </p:extLst>
          </p:nvPr>
        </p:nvGraphicFramePr>
        <p:xfrm>
          <a:off x="6172202" y="547158"/>
          <a:ext cx="5711237" cy="631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3629127" imgH="4010094" progId="Excel.Sheet.12">
                  <p:embed/>
                </p:oleObj>
              </mc:Choice>
              <mc:Fallback>
                <p:oleObj name="Worksheet" r:id="rId3" imgW="3629127" imgH="40100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2202" y="547158"/>
                        <a:ext cx="5711237" cy="6310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53B1BC6-2DE3-45C6-8C90-466E566E7B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314479"/>
              </p:ext>
            </p:extLst>
          </p:nvPr>
        </p:nvGraphicFramePr>
        <p:xfrm>
          <a:off x="6172202" y="0"/>
          <a:ext cx="57112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5" imgW="3629127" imgH="581047" progId="Excel.Sheet.12">
                  <p:embed/>
                </p:oleObj>
              </mc:Choice>
              <mc:Fallback>
                <p:oleObj name="Worksheet" r:id="rId5" imgW="3629127" imgH="5810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2202" y="0"/>
                        <a:ext cx="5711237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3682B896-8C3F-4408-B430-06B728D4BB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050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58325-CDE6-45AE-857D-E87A7BC9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CF-dop, constante druk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F7EEA5-860F-4E2A-B33C-48062E65AA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Op een machine of een rugspuit zonder manometer en voordruksysteem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9D86D62-2D96-4F6F-8BDA-4455B29BE8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23584"/>
            <a:ext cx="5651500" cy="315542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B4860F2-74EF-4D3C-AC8E-F456057B8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3358124"/>
            <a:ext cx="5044239" cy="281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00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F7F40DE-DCA2-4BD3-9B04-B6D28BD7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Spuitcomputer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BCE968E-AB2F-4960-BE26-5E0ECAACF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/>
          <a:lstStyle/>
          <a:p>
            <a:r>
              <a:rPr lang="en-US" dirty="0" err="1"/>
              <a:t>Instellen</a:t>
            </a:r>
            <a:r>
              <a:rPr lang="en-US" dirty="0"/>
              <a:t> van </a:t>
            </a:r>
            <a:r>
              <a:rPr lang="en-US" dirty="0" err="1"/>
              <a:t>dop</a:t>
            </a:r>
            <a:endParaRPr lang="en-US" dirty="0"/>
          </a:p>
          <a:p>
            <a:r>
              <a:rPr lang="en-US" dirty="0" err="1"/>
              <a:t>Hoeveelheid</a:t>
            </a:r>
            <a:r>
              <a:rPr lang="en-US" dirty="0"/>
              <a:t> </a:t>
            </a:r>
            <a:r>
              <a:rPr lang="en-US" dirty="0" err="1"/>
              <a:t>vloeistof</a:t>
            </a:r>
            <a:endParaRPr lang="en-US" dirty="0"/>
          </a:p>
          <a:p>
            <a:r>
              <a:rPr lang="en-US" dirty="0" err="1"/>
              <a:t>Rijsnelheid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Computer </a:t>
            </a:r>
            <a:r>
              <a:rPr lang="en-US" dirty="0" err="1"/>
              <a:t>regelt</a:t>
            </a:r>
            <a:r>
              <a:rPr lang="en-US" dirty="0"/>
              <a:t> </a:t>
            </a:r>
            <a:r>
              <a:rPr lang="en-US" dirty="0" err="1"/>
              <a:t>afgifte</a:t>
            </a:r>
            <a:r>
              <a:rPr lang="en-US" dirty="0"/>
              <a:t> op basis van de </a:t>
            </a:r>
            <a:r>
              <a:rPr lang="en-US" dirty="0" err="1"/>
              <a:t>gegevens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Inzet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taakkaart</a:t>
            </a:r>
            <a:r>
              <a:rPr lang="en-US" dirty="0"/>
              <a:t> op basis van </a:t>
            </a:r>
            <a:r>
              <a:rPr lang="en-US" dirty="0" err="1"/>
              <a:t>perceel</a:t>
            </a:r>
            <a:r>
              <a:rPr lang="en-US" dirty="0"/>
              <a:t>- en </a:t>
            </a:r>
            <a:r>
              <a:rPr lang="en-US" dirty="0" err="1"/>
              <a:t>teeltgegevens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houden</a:t>
            </a:r>
            <a:r>
              <a:rPr lang="en-US" dirty="0"/>
              <a:t> met </a:t>
            </a:r>
            <a:r>
              <a:rPr lang="en-US" dirty="0" err="1"/>
              <a:t>kasinrichting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Tijdelijke aanduiding voor inhoud 7" descr="Afbeelding met gras, buiten, man, zitten&#10;&#10;Automatisch gegenereerde beschrijving">
            <a:extLst>
              <a:ext uri="{FF2B5EF4-FFF2-40B4-BE49-F238E27FC236}">
                <a16:creationId xmlns:a16="http://schemas.microsoft.com/office/drawing/2014/main" id="{90A25668-4AFC-4F19-95FA-3D4066AE54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r="-3" b="-3"/>
          <a:stretch/>
        </p:blipFill>
        <p:spPr>
          <a:xfrm>
            <a:off x="6172200" y="1825625"/>
            <a:ext cx="5651500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2681692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4F7C377-0A61-418C-B8A5-59E24DC2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416BF1C-CAC7-4DEA-8356-FE88014CA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5. Beantwoord de volgende vragen.</a:t>
            </a:r>
          </a:p>
          <a:p>
            <a:pPr marL="0" indent="0">
              <a:buNone/>
            </a:pPr>
            <a:r>
              <a:rPr lang="nl-NL" dirty="0"/>
              <a:t>a. </a:t>
            </a:r>
            <a:r>
              <a:rPr lang="nl-NL" dirty="0" err="1"/>
              <a:t>Verspuit</a:t>
            </a:r>
            <a:r>
              <a:rPr lang="nl-NL" dirty="0"/>
              <a:t> je als je harder gaat rijden met dezelfde dop en spuitdruk, meer of minder vloeistof per hectare?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minder (afgifte is in liters/minuut, verkort je de tijd dan raak je dus minder liters kwijt)</a:t>
            </a:r>
          </a:p>
          <a:p>
            <a:pPr marL="0" indent="0">
              <a:buNone/>
            </a:pPr>
            <a:r>
              <a:rPr lang="nl-NL" dirty="0"/>
              <a:t>b. Ga je meer of minder verspuiten als je de spuitdruk verlaagt van 3 naar 2 bar?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druk verlagen, dan ga je minder spuitvloeistof gebruiken</a:t>
            </a:r>
          </a:p>
          <a:p>
            <a:pPr marL="0" indent="0">
              <a:buNone/>
            </a:pPr>
            <a:r>
              <a:rPr lang="nl-NL" dirty="0"/>
              <a:t>c. Benoem de twee manieren waarop je de hoeveelheid middel kunt beïnvloeden.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twee manieren: druk, snelheid (ander alternatief: is andere dop kiezen) </a:t>
            </a:r>
          </a:p>
        </p:txBody>
      </p:sp>
    </p:spTree>
    <p:extLst>
      <p:ext uri="{BB962C8B-B14F-4D97-AF65-F5344CB8AC3E}">
        <p14:creationId xmlns:p14="http://schemas.microsoft.com/office/powerpoint/2010/main" val="14380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C1CACBC-EADE-4711-80E7-571BFF6C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Hoofdstuk 9 techniek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7DF526F-3206-4F4F-8614-DED1FCD85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>
            <a:normAutofit/>
          </a:bodyPr>
          <a:lstStyle/>
          <a:p>
            <a:r>
              <a:rPr lang="nl-NL" dirty="0"/>
              <a:t>Druppels en doppen</a:t>
            </a:r>
          </a:p>
          <a:p>
            <a:r>
              <a:rPr lang="nl-NL" dirty="0"/>
              <a:t>druppelvorming</a:t>
            </a:r>
          </a:p>
          <a:p>
            <a:r>
              <a:rPr lang="nl-NL" dirty="0"/>
              <a:t>Juiste spuitdop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E119B-3729-4665-976C-065CB8E81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" r="13508"/>
          <a:stretch/>
        </p:blipFill>
        <p:spPr>
          <a:xfrm>
            <a:off x="6172200" y="1825625"/>
            <a:ext cx="56515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100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08353-BEE4-48FB-9663-304F3EFC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Spuittechniek en druppelvorming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FFA011-3D4B-4B0A-86F2-89BFDB9A7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Drukvernevelen</a:t>
            </a:r>
            <a:endParaRPr lang="nl-NL" dirty="0"/>
          </a:p>
          <a:p>
            <a:pPr lvl="1"/>
            <a:r>
              <a:rPr lang="nl-NL" dirty="0"/>
              <a:t>Water onder druk</a:t>
            </a:r>
          </a:p>
          <a:p>
            <a:r>
              <a:rPr lang="nl-NL" dirty="0" err="1"/>
              <a:t>Luchtvernevelen</a:t>
            </a:r>
            <a:endParaRPr lang="nl-NL" dirty="0"/>
          </a:p>
          <a:p>
            <a:pPr lvl="1"/>
            <a:r>
              <a:rPr lang="nl-NL" dirty="0"/>
              <a:t>Vloeistof met lucht verspreiden</a:t>
            </a:r>
          </a:p>
          <a:p>
            <a:pPr lvl="2"/>
            <a:r>
              <a:rPr lang="nl-NL" dirty="0"/>
              <a:t>Hot </a:t>
            </a:r>
            <a:r>
              <a:rPr lang="nl-NL" dirty="0" err="1"/>
              <a:t>fog</a:t>
            </a:r>
            <a:endParaRPr lang="nl-NL" dirty="0"/>
          </a:p>
          <a:p>
            <a:pPr lvl="2"/>
            <a:r>
              <a:rPr lang="nl-NL" dirty="0"/>
              <a:t>Koud vernevelen / LVM</a:t>
            </a:r>
          </a:p>
          <a:p>
            <a:r>
              <a:rPr lang="nl-NL" dirty="0" err="1"/>
              <a:t>Schijfvernevelen</a:t>
            </a:r>
            <a:endParaRPr lang="nl-NL" dirty="0"/>
          </a:p>
          <a:p>
            <a:pPr lvl="1"/>
            <a:r>
              <a:rPr lang="nl-NL" dirty="0"/>
              <a:t>Vloeistof wegslingeren</a:t>
            </a:r>
          </a:p>
        </p:txBody>
      </p:sp>
    </p:spTree>
    <p:extLst>
      <p:ext uri="{BB962C8B-B14F-4D97-AF65-F5344CB8AC3E}">
        <p14:creationId xmlns:p14="http://schemas.microsoft.com/office/powerpoint/2010/main" val="415059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EF4F-E678-4A72-AFAD-78897B48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Druppelvorming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2A6F2E-28AE-4EF2-8D37-0161684C4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Druppelgrootte</a:t>
            </a:r>
          </a:p>
          <a:p>
            <a:pPr lvl="1"/>
            <a:r>
              <a:rPr lang="nl-NL" dirty="0"/>
              <a:t>F = fijne druppel</a:t>
            </a:r>
          </a:p>
          <a:p>
            <a:pPr lvl="1"/>
            <a:r>
              <a:rPr lang="nl-NL" dirty="0"/>
              <a:t>M = </a:t>
            </a:r>
            <a:r>
              <a:rPr lang="nl-NL" dirty="0" err="1"/>
              <a:t>middelgrove</a:t>
            </a:r>
            <a:r>
              <a:rPr lang="nl-NL" dirty="0"/>
              <a:t> druppel</a:t>
            </a:r>
          </a:p>
          <a:p>
            <a:pPr lvl="1"/>
            <a:r>
              <a:rPr lang="nl-NL" dirty="0"/>
              <a:t>G = grove druppel</a:t>
            </a:r>
          </a:p>
          <a:p>
            <a:pPr lvl="1"/>
            <a:r>
              <a:rPr lang="nl-NL" dirty="0"/>
              <a:t>ZG = zeer grove druppel</a:t>
            </a:r>
          </a:p>
          <a:p>
            <a:pPr lvl="1"/>
            <a:endParaRPr lang="nl-NL" dirty="0"/>
          </a:p>
        </p:txBody>
      </p:sp>
      <p:sp>
        <p:nvSpPr>
          <p:cNvPr id="4" name="Actieknop: Video 3">
            <a:hlinkClick r:id="rId2" highlightClick="1"/>
            <a:extLst>
              <a:ext uri="{FF2B5EF4-FFF2-40B4-BE49-F238E27FC236}">
                <a16:creationId xmlns:a16="http://schemas.microsoft.com/office/drawing/2014/main" id="{20B8708C-5420-40B1-820A-49261C05E269}"/>
              </a:ext>
            </a:extLst>
          </p:cNvPr>
          <p:cNvSpPr/>
          <p:nvPr/>
        </p:nvSpPr>
        <p:spPr>
          <a:xfrm>
            <a:off x="5277872" y="174625"/>
            <a:ext cx="1338082" cy="132556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Doppen in beeld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AE8FC4F-2D94-444D-B6BA-6188EB956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509" y="1500188"/>
            <a:ext cx="3154636" cy="38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5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doptypes</a:t>
            </a:r>
            <a:endParaRPr lang="nl-N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19" y="2049177"/>
            <a:ext cx="4354085" cy="337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04" y="2049177"/>
            <a:ext cx="2988367" cy="174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9572A95-C97A-4569-8489-0D3F30519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878" y="1630864"/>
            <a:ext cx="2475191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2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C5CAC7-312F-4521-AB81-FC258ACF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dopcodering</a:t>
            </a:r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A88BC6F-ACD6-4695-AD96-A4A9FA82F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5487" y="1500188"/>
            <a:ext cx="7573726" cy="467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55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B1307-E812-4F25-8878-E98ED0DC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Kleurcodering ISO normering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E33F1D5-F50E-4907-AD93-96BC25BA3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388" y="1500188"/>
            <a:ext cx="8865924" cy="467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47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spleetdoppen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86" y="1959255"/>
            <a:ext cx="8952763" cy="446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06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362FA-69DA-4A34-9684-8943BD17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Spuitboomhoogte, dopafstand en tophoek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21EE9ED-A8A5-43ED-86FF-2569A5958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0294" y="1537199"/>
            <a:ext cx="5734050" cy="25146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E169208-4ED5-480A-9A95-8F750C79B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4" y="2621026"/>
            <a:ext cx="5753100" cy="2000250"/>
          </a:xfrm>
          <a:prstGeom prst="rect">
            <a:avLst/>
          </a:prstGeom>
        </p:spPr>
      </p:pic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35CBEE6F-7A3D-4F2F-AA37-5D5D01F6C0AA}"/>
              </a:ext>
            </a:extLst>
          </p:cNvPr>
          <p:cNvSpPr/>
          <p:nvPr/>
        </p:nvSpPr>
        <p:spPr>
          <a:xfrm>
            <a:off x="6251233" y="2837469"/>
            <a:ext cx="3439620" cy="1187778"/>
          </a:xfrm>
          <a:prstGeom prst="triangle">
            <a:avLst>
              <a:gd name="adj" fmla="val 50822"/>
            </a:avLst>
          </a:prstGeom>
          <a:blipFill dpi="0" rotWithShape="1">
            <a:blip r:embed="rId4">
              <a:alphaModFix amt="52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Gelijkbenige driehoek 12">
            <a:extLst>
              <a:ext uri="{FF2B5EF4-FFF2-40B4-BE49-F238E27FC236}">
                <a16:creationId xmlns:a16="http://schemas.microsoft.com/office/drawing/2014/main" id="{887528D8-4A87-4367-A315-E7FBCC25F2C0}"/>
              </a:ext>
            </a:extLst>
          </p:cNvPr>
          <p:cNvSpPr/>
          <p:nvPr/>
        </p:nvSpPr>
        <p:spPr>
          <a:xfrm>
            <a:off x="8108608" y="2837469"/>
            <a:ext cx="3439620" cy="1187778"/>
          </a:xfrm>
          <a:prstGeom prst="triangle">
            <a:avLst>
              <a:gd name="adj" fmla="val 50822"/>
            </a:avLst>
          </a:prstGeom>
          <a:blipFill dpi="0" rotWithShape="1">
            <a:blip r:embed="rId4">
              <a:alphaModFix amt="52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69696F1-54E5-49D0-8ADB-96FCA4FC7880}"/>
              </a:ext>
            </a:extLst>
          </p:cNvPr>
          <p:cNvSpPr txBox="1"/>
          <p:nvPr/>
        </p:nvSpPr>
        <p:spPr>
          <a:xfrm>
            <a:off x="197194" y="4533900"/>
            <a:ext cx="5619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Bij 25 cm spuitboomhoogte en spuitdop met tophoek 90 </a:t>
            </a:r>
            <a:r>
              <a:rPr lang="nl-NL" baseline="30000" dirty="0"/>
              <a:t>o</a:t>
            </a:r>
          </a:p>
          <a:p>
            <a:r>
              <a:rPr lang="nl-NL" dirty="0"/>
              <a:t>exact 1x overlap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69890E3-E009-47C7-857E-1AF608DF64BD}"/>
              </a:ext>
            </a:extLst>
          </p:cNvPr>
          <p:cNvSpPr txBox="1"/>
          <p:nvPr/>
        </p:nvSpPr>
        <p:spPr>
          <a:xfrm>
            <a:off x="5948970" y="4533900"/>
            <a:ext cx="5945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Bij 50 cm spuitboomhoogte en spuitdop met tophoek 110 </a:t>
            </a:r>
            <a:r>
              <a:rPr lang="nl-NL" baseline="30000" dirty="0"/>
              <a:t>o</a:t>
            </a:r>
          </a:p>
          <a:p>
            <a:r>
              <a:rPr lang="nl-NL" dirty="0"/>
              <a:t>gedeelte 2x overlap ter compensatie verticale boombeweging</a:t>
            </a:r>
          </a:p>
        </p:txBody>
      </p:sp>
    </p:spTree>
    <p:extLst>
      <p:ext uri="{BB962C8B-B14F-4D97-AF65-F5344CB8AC3E}">
        <p14:creationId xmlns:p14="http://schemas.microsoft.com/office/powerpoint/2010/main" val="2702789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Helix Learning 2016">
      <a:dk1>
        <a:srgbClr val="0093C9"/>
      </a:dk1>
      <a:lt1>
        <a:srgbClr val="FFFFFF"/>
      </a:lt1>
      <a:dk2>
        <a:srgbClr val="0093C9"/>
      </a:dk2>
      <a:lt2>
        <a:srgbClr val="FFFFFF"/>
      </a:lt2>
      <a:accent1>
        <a:srgbClr val="0093C9"/>
      </a:accent1>
      <a:accent2>
        <a:srgbClr val="77777B"/>
      </a:accent2>
      <a:accent3>
        <a:srgbClr val="17BB99"/>
      </a:accent3>
      <a:accent4>
        <a:srgbClr val="FFA200"/>
      </a:accent4>
      <a:accent5>
        <a:srgbClr val="A6A6A6"/>
      </a:accent5>
      <a:accent6>
        <a:srgbClr val="92D050"/>
      </a:accent6>
      <a:hlink>
        <a:srgbClr val="17BB99"/>
      </a:hlink>
      <a:folHlink>
        <a:srgbClr val="0093C9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4B212D47-8ED2-48F3-BD8B-4C0F5EB9B218}" vid="{31FD5804-6765-42EC-877E-0FE753069BF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409</Words>
  <Application>Microsoft Office PowerPoint</Application>
  <PresentationFormat>Breedbeeld</PresentationFormat>
  <Paragraphs>76</Paragraphs>
  <Slides>16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Kantoorthema</vt:lpstr>
      <vt:lpstr>Microsoft Excel-werkblad</vt:lpstr>
      <vt:lpstr>Uitvoeren gewasbescherming</vt:lpstr>
      <vt:lpstr>Hoofdstuk 9 techniek</vt:lpstr>
      <vt:lpstr>Spuittechniek en druppelvorming</vt:lpstr>
      <vt:lpstr>Druppelvorming </vt:lpstr>
      <vt:lpstr>doptypes</vt:lpstr>
      <vt:lpstr>dopcodering</vt:lpstr>
      <vt:lpstr>Kleurcodering ISO normering</vt:lpstr>
      <vt:lpstr>spleetdoppen</vt:lpstr>
      <vt:lpstr>Spuitboomhoogte, dopafstand en tophoek</vt:lpstr>
      <vt:lpstr>Onderhoud spuitdop</vt:lpstr>
      <vt:lpstr>Vragen</vt:lpstr>
      <vt:lpstr>Kiezen van de juiste spuitdop</vt:lpstr>
      <vt:lpstr>Doppentabel</vt:lpstr>
      <vt:lpstr>CF-dop, constante druk</vt:lpstr>
      <vt:lpstr>Spuitcomputer </vt:lpstr>
      <vt:lpstr>Vragen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Uitvoeren gewasbescherming</dc:title>
  <dc:creator>Koos van Splunter</dc:creator>
  <cp:lastModifiedBy>Koos van Splunter</cp:lastModifiedBy>
  <cp:revision>2</cp:revision>
  <dcterms:created xsi:type="dcterms:W3CDTF">2020-04-15T13:20:37Z</dcterms:created>
  <dcterms:modified xsi:type="dcterms:W3CDTF">2020-04-15T13:26:59Z</dcterms:modified>
</cp:coreProperties>
</file>